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5535" r:id="rId3"/>
    <p:sldId id="5355" r:id="rId4"/>
    <p:sldId id="5357" r:id="rId5"/>
    <p:sldId id="5358" r:id="rId6"/>
    <p:sldId id="5360" r:id="rId7"/>
    <p:sldId id="5004" r:id="rId8"/>
    <p:sldId id="5361" r:id="rId9"/>
    <p:sldId id="5362" r:id="rId10"/>
    <p:sldId id="5537" r:id="rId11"/>
    <p:sldId id="5538" r:id="rId13"/>
    <p:sldId id="5364" r:id="rId14"/>
    <p:sldId id="5539" r:id="rId15"/>
    <p:sldId id="5365" r:id="rId16"/>
    <p:sldId id="5177" r:id="rId17"/>
    <p:sldId id="5504" r:id="rId18"/>
    <p:sldId id="5536" r:id="rId19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0C0"/>
    <a:srgbClr val="4472C4"/>
    <a:srgbClr val="2853C0"/>
    <a:srgbClr val="3D6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96" y="-1044"/>
      </p:cViewPr>
      <p:guideLst>
        <p:guide orient="horz" pos="1527"/>
        <p:guide pos="29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/>
            </a:lvl1pPr>
          </a:lstStyle>
          <a:p>
            <a:fld id="{30F7FD9B-130F-4600-AB2E-0C851467CE2A}" type="datetime1">
              <a:rPr lang="zh-CN" altLang="en-US"/>
            </a:fld>
            <a:endParaRPr lang="zh-CN" altLang="en-US" sz="1200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zh-CN" altLang="en-US"/>
              <a:t>编辑母版文本样式</a:t>
            </a:r>
            <a:endParaRPr lang="zh-CN" altLang="en-US"/>
          </a:p>
          <a:p>
            <a:pPr>
              <a:buFontTx/>
              <a:buNone/>
            </a:pPr>
            <a:r>
              <a:rPr lang="zh-CN" altLang="en-US"/>
              <a:t>第二级</a:t>
            </a:r>
            <a:endParaRPr lang="zh-CN" altLang="en-US"/>
          </a:p>
          <a:p>
            <a:pPr>
              <a:buFontTx/>
              <a:buNone/>
            </a:pPr>
            <a:r>
              <a:rPr lang="zh-CN" altLang="en-US"/>
              <a:t>第三级</a:t>
            </a:r>
            <a:endParaRPr lang="zh-CN" altLang="en-US"/>
          </a:p>
          <a:p>
            <a:pPr>
              <a:buFontTx/>
              <a:buNone/>
            </a:pPr>
            <a:r>
              <a:rPr lang="zh-CN" altLang="en-US"/>
              <a:t>第四级</a:t>
            </a:r>
            <a:endParaRPr lang="zh-CN" altLang="en-US"/>
          </a:p>
          <a:p>
            <a:pPr>
              <a:buFontTx/>
              <a:buNone/>
            </a:pPr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fld id="{8CCBC0AD-F419-44C2-952A-B200A34E19E5}" type="slidenum">
              <a:rPr lang="zh-CN" altLang="en-US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7FD9B-130F-4600-AB2E-0C851467CE2A}" type="datetime1">
              <a:rPr lang="zh-CN" altLang="en-US" smtClean="0"/>
            </a:fld>
            <a:endParaRPr lang="zh-CN" altLang="en-US" sz="120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CBC0AD-F419-44C2-952A-B200A34E19E5}" type="slidenum">
              <a:rPr lang="zh-CN" altLang="en-US" smtClean="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0F7FD9B-130F-4600-AB2E-0C851467CE2A}" type="datetime1">
              <a:rPr lang="zh-CN" altLang="en-US" smtClean="0"/>
            </a:fld>
            <a:endParaRPr lang="zh-CN" altLang="en-US" sz="120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CBC0AD-F419-44C2-952A-B200A34E19E5}" type="slidenum">
              <a:rPr lang="zh-CN" altLang="en-US" smtClean="0"/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9DA0E-859C-47A8-B28E-76C4177D194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1DC6B-2CF3-4458-B182-755B984A9F3F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1F37B-B7FE-4C21-A3F6-1A8B6A005E48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3FB3-D0D6-4D2A-A41C-ACCF487BA4D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EF1FB-6B19-41B6-B318-DEB645AC2C0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D65F3-E3D1-40F8-A267-767C2D1982E9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E13AF-7BBF-4E4D-8816-51AE448275A1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052CF-4F75-44B9-BA2D-1751E59EF39E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73056-072A-413A-8E0C-4AE3FF2C1FF8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962DE-6BEC-4EF4-B43A-B61D5EC3BE58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552B5-BAC8-46AF-9577-47A2E44A24F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>
                <a:sym typeface="Calibri Light" panose="020F0302020204030204" pitchFamily="34" charset="0"/>
              </a:rPr>
              <a:t>单击此处编辑母版标题样式</a:t>
            </a:r>
            <a:endParaRPr lang="zh-CN" altLang="zh-CN" smtClean="0">
              <a:sym typeface="Calibri Light" panose="020F0302020204030204" pitchFamily="34" charset="0"/>
            </a:endParaRP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编辑母版文本样式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  <a:endParaRPr lang="zh-CN" altLang="zh-CN" smtClean="0">
              <a:sym typeface="Calibri" panose="020F0502020204030204" pitchFamily="34" charset="0"/>
            </a:endParaRP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F58A130-4C03-4A89-8BB9-C144FEAE669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F72725D-1509-4112-B423-A1E0E7DF02E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1031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sldNum="0" hdr="0" ftr="0"/>
  <p:txStyles>
    <p:titleStyle>
      <a:lvl1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2pPr>
      <a:lvl3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3pPr>
      <a:lvl4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4pPr>
      <a:lvl5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等线 Light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矩形 2"/>
          <p:cNvSpPr>
            <a:spLocks noChangeArrowheads="1"/>
          </p:cNvSpPr>
          <p:nvPr/>
        </p:nvSpPr>
        <p:spPr bwMode="auto">
          <a:xfrm>
            <a:off x="457200" y="2183607"/>
            <a:ext cx="8229600" cy="2627879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600">
              <a:solidFill>
                <a:srgbClr val="FFFFFF"/>
              </a:solidFill>
              <a:latin typeface="等线" pitchFamily="2" charset="-122"/>
              <a:ea typeface="等线" pitchFamily="2" charset="-122"/>
              <a:sym typeface="等线" pitchFamily="2" charset="-122"/>
            </a:endParaRPr>
          </a:p>
        </p:txBody>
      </p:sp>
      <p:sp>
        <p:nvSpPr>
          <p:cNvPr id="3076" name="TextBox 4"/>
          <p:cNvSpPr>
            <a:spLocks noChangeArrowheads="1"/>
          </p:cNvSpPr>
          <p:nvPr/>
        </p:nvSpPr>
        <p:spPr bwMode="auto">
          <a:xfrm>
            <a:off x="949102" y="2271712"/>
            <a:ext cx="74199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经典特宋简" pitchFamily="1" charset="-122"/>
              </a:rPr>
              <a:t>个人所得税年度汇算清缴</a:t>
            </a:r>
            <a:endParaRPr lang="en-US" altLang="zh-CN" sz="4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经典特宋简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经典特宋简" pitchFamily="1" charset="-122"/>
              </a:rPr>
              <a:t>年度汇算涉及的政策（上）</a:t>
            </a:r>
            <a:endParaRPr lang="zh-CN" altLang="en-US" sz="2800" dirty="0"/>
          </a:p>
        </p:txBody>
      </p:sp>
      <p:sp>
        <p:nvSpPr>
          <p:cNvPr id="3077" name="矩形 6"/>
          <p:cNvSpPr>
            <a:spLocks noChangeArrowheads="1"/>
          </p:cNvSpPr>
          <p:nvPr/>
        </p:nvSpPr>
        <p:spPr bwMode="auto">
          <a:xfrm>
            <a:off x="7417436" y="4298840"/>
            <a:ext cx="1087755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sz="1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1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endParaRPr lang="zh-CN" altLang="en-US" dirty="0"/>
          </a:p>
        </p:txBody>
      </p:sp>
      <p:grpSp>
        <p:nvGrpSpPr>
          <p:cNvPr id="3078" name="Group 6"/>
          <p:cNvGrpSpPr>
            <a:grpSpLocks noChangeAspect="1"/>
          </p:cNvGrpSpPr>
          <p:nvPr/>
        </p:nvGrpSpPr>
        <p:grpSpPr bwMode="auto">
          <a:xfrm>
            <a:off x="457200" y="964407"/>
            <a:ext cx="8229600" cy="1169194"/>
            <a:chOff x="0" y="0"/>
            <a:chExt cx="9144000" cy="1733550"/>
          </a:xfrm>
        </p:grpSpPr>
        <p:pic>
          <p:nvPicPr>
            <p:cNvPr id="3079" name="Picture 2" descr="C:\Users\USER\Desktop\矢量智能对象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04"/>
            <a:stretch>
              <a:fillRect/>
            </a:stretch>
          </p:blipFill>
          <p:spPr bwMode="auto">
            <a:xfrm>
              <a:off x="0" y="200025"/>
              <a:ext cx="4716067" cy="153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3" descr="C:\Users\USER\Desktop\矢量智能对象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382" y="200025"/>
              <a:ext cx="1710654" cy="153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4" descr="C:\Users\USER\Desktop\矢量智能对象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836"/>
            <a:stretch>
              <a:fillRect/>
            </a:stretch>
          </p:blipFill>
          <p:spPr bwMode="auto">
            <a:xfrm>
              <a:off x="6539036" y="0"/>
              <a:ext cx="2604964" cy="173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2" name="TextBox 14"/>
          <p:cNvSpPr>
            <a:spLocks noChangeArrowheads="1"/>
          </p:cNvSpPr>
          <p:nvPr/>
        </p:nvSpPr>
        <p:spPr bwMode="auto">
          <a:xfrm>
            <a:off x="3243264" y="4179102"/>
            <a:ext cx="2657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国家税务总局青岛市税务局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4888-33DE-46E7-9F05-E39C6FD24910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3010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专项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附加扣除</a:t>
            </a:r>
            <a:endParaRPr lang="zh-CN" altLang="en-US" sz="3200" dirty="0"/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92997" y="937532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BA7D-2C4C-42D7-867A-4CA54138C6D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4034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三、专项附加扣除</a:t>
            </a:r>
            <a:endParaRPr lang="zh-CN" altLang="en-US" sz="3200" dirty="0"/>
          </a:p>
        </p:txBody>
      </p:sp>
      <p:pic>
        <p:nvPicPr>
          <p:cNvPr id="4403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90612" y="884635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BA7D-2C4C-42D7-867A-4CA54138C6D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4034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三、专项附加扣除</a:t>
            </a:r>
            <a:endParaRPr lang="zh-CN" altLang="en-US" sz="3200" dirty="0"/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65542" y="931068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8C015-C382-4003-86FB-D027437BEB6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5058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三、专项附加扣除</a:t>
            </a:r>
            <a:endParaRPr lang="zh-CN" altLang="en-US" dirty="0"/>
          </a:p>
        </p:txBody>
      </p:sp>
      <p:pic>
        <p:nvPicPr>
          <p:cNvPr id="45060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71430" y="906406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6E480-3019-40DC-A0C9-43F3860A14BD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6082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083" name="Group 3"/>
          <p:cNvGrpSpPr/>
          <p:nvPr/>
        </p:nvGrpSpPr>
        <p:grpSpPr bwMode="auto">
          <a:xfrm>
            <a:off x="708025" y="1016449"/>
            <a:ext cx="7835900" cy="3624137"/>
            <a:chOff x="0" y="0"/>
            <a:chExt cx="7836292" cy="1899808"/>
          </a:xfrm>
        </p:grpSpPr>
        <p:sp>
          <p:nvSpPr>
            <p:cNvPr id="46084" name="矩形 4"/>
            <p:cNvSpPr>
              <a:spLocks noChangeArrowheads="1"/>
            </p:cNvSpPr>
            <p:nvPr/>
          </p:nvSpPr>
          <p:spPr bwMode="auto">
            <a:xfrm>
              <a:off x="0" y="0"/>
              <a:ext cx="7836292" cy="1899808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rgbClr val="0070C0"/>
              </a:solidFill>
              <a:miter lim="800000"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等线" pitchFamily="2" charset="-122"/>
                <a:ea typeface="等线" pitchFamily="2" charset="-122"/>
                <a:sym typeface="等线" pitchFamily="2" charset="-122"/>
              </a:endParaRPr>
            </a:p>
          </p:txBody>
        </p:sp>
        <p:sp>
          <p:nvSpPr>
            <p:cNvPr id="46085" name="TextBox 5"/>
            <p:cNvSpPr>
              <a:spLocks noChangeArrowheads="1"/>
            </p:cNvSpPr>
            <p:nvPr/>
          </p:nvSpPr>
          <p:spPr bwMode="auto">
            <a:xfrm>
              <a:off x="0" y="115"/>
              <a:ext cx="7836292" cy="1810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文件</a:t>
              </a:r>
              <a:r>
                <a:rPr lang="zh-CN" altLang="en-US" sz="2400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依据：</a:t>
              </a: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《财政部 税务总局关于公益慈善事业捐赠个人所得税政策的公告》</a:t>
              </a:r>
              <a:r>
                <a:rPr lang="zh-CN" altLang="en-US" sz="2400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（2019年第99号</a:t>
              </a: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）</a:t>
              </a:r>
              <a:endParaRPr lang="zh-CN" altLang="en-US" sz="2400" dirty="0">
                <a:solidFill>
                  <a:srgbClr val="0070C0"/>
                </a:solidFill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个人</a:t>
              </a:r>
              <a:r>
                <a:rPr lang="zh-CN" altLang="en-US" sz="2400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通过中华人民共和国</a:t>
              </a:r>
              <a:r>
                <a:rPr lang="zh-CN" altLang="en-US" sz="2400" b="1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境内公益性社会组织、县级以上人民政府及其</a:t>
              </a:r>
              <a:r>
                <a:rPr lang="zh-CN" altLang="en-US" sz="2400" b="1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部门等国家机关</a:t>
              </a: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，向</a:t>
              </a:r>
              <a:r>
                <a:rPr lang="zh-CN" altLang="en-US" sz="2400" b="1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教育、扶贫、济困等公益慈善事业</a:t>
              </a: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的捐赠（以下简称公益捐赠</a:t>
              </a:r>
              <a:r>
                <a:rPr lang="zh-CN" altLang="en-US" sz="2400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），发生的公益捐赠支出，可以按照个人所得税法有关规定在计算应</a:t>
              </a:r>
              <a:r>
                <a:rPr lang="zh-CN" altLang="en-US" sz="2400" dirty="0" smtClean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纳税所得</a:t>
              </a:r>
              <a:r>
                <a:rPr lang="zh-CN" altLang="en-US" sz="2400" dirty="0">
                  <a:solidFill>
                    <a:srgbClr val="0070C0"/>
                  </a:solidFill>
                  <a:ea typeface="微软雅黑" panose="020B0503020204020204" pitchFamily="34" charset="-122"/>
                  <a:sym typeface="微软雅黑" panose="020B0503020204020204" pitchFamily="34" charset="-122"/>
                </a:rPr>
                <a:t>额时扣除。</a:t>
              </a:r>
              <a:endParaRPr lang="zh-CN" altLang="en-US" sz="2400" dirty="0">
                <a:solidFill>
                  <a:srgbClr val="0070C0"/>
                </a:solidFill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6086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四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、公益性捐赠</a:t>
            </a:r>
            <a:endParaRPr lang="zh-CN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E42CB-B431-43FD-A532-0F9266CAB304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7106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四、公益性捐赠</a:t>
            </a:r>
            <a:endParaRPr lang="zh-CN" altLang="en-US" sz="3200" dirty="0"/>
          </a:p>
        </p:txBody>
      </p:sp>
      <p:grpSp>
        <p:nvGrpSpPr>
          <p:cNvPr id="47111" name="Group 7"/>
          <p:cNvGrpSpPr/>
          <p:nvPr/>
        </p:nvGrpSpPr>
        <p:grpSpPr bwMode="auto">
          <a:xfrm>
            <a:off x="580577" y="831825"/>
            <a:ext cx="7942534" cy="4148257"/>
            <a:chOff x="-28" y="0"/>
            <a:chExt cx="9869" cy="6460"/>
          </a:xfrm>
        </p:grpSpPr>
        <p:grpSp>
          <p:nvGrpSpPr>
            <p:cNvPr id="47112" name="Group 8"/>
            <p:cNvGrpSpPr/>
            <p:nvPr/>
          </p:nvGrpSpPr>
          <p:grpSpPr bwMode="auto">
            <a:xfrm>
              <a:off x="-28" y="1980"/>
              <a:ext cx="1411" cy="3251"/>
              <a:chOff x="-28" y="-204"/>
              <a:chExt cx="1411" cy="3251"/>
            </a:xfrm>
          </p:grpSpPr>
          <p:sp>
            <p:nvSpPr>
              <p:cNvPr id="47113" name="AutoShape 9"/>
              <p:cNvSpPr>
                <a:spLocks noChangeArrowheads="1"/>
              </p:cNvSpPr>
              <p:nvPr/>
            </p:nvSpPr>
            <p:spPr bwMode="auto">
              <a:xfrm>
                <a:off x="-28" y="-204"/>
                <a:ext cx="1411" cy="325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mpd="sng">
                <a:solidFill>
                  <a:srgbClr val="FFFFFF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14" name="Text Box 10"/>
              <p:cNvSpPr txBox="1">
                <a:spLocks noChangeArrowheads="1"/>
              </p:cNvSpPr>
              <p:nvPr/>
            </p:nvSpPr>
            <p:spPr bwMode="auto">
              <a:xfrm>
                <a:off x="185" y="-66"/>
                <a:ext cx="1180" cy="30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符合条件的公益性捐赠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115" name="Group 11"/>
            <p:cNvGrpSpPr/>
            <p:nvPr/>
          </p:nvGrpSpPr>
          <p:grpSpPr bwMode="auto">
            <a:xfrm>
              <a:off x="2204" y="620"/>
              <a:ext cx="2122" cy="1590"/>
              <a:chOff x="0" y="0"/>
              <a:chExt cx="2122" cy="1590"/>
            </a:xfrm>
          </p:grpSpPr>
          <p:sp>
            <p:nvSpPr>
              <p:cNvPr id="47116" name="AutoShap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22" cy="159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ap="flat" cmpd="sng">
                <a:solidFill>
                  <a:srgbClr val="FFFFFF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17" name="Text Box 13"/>
              <p:cNvSpPr txBox="1">
                <a:spLocks noChangeArrowheads="1"/>
              </p:cNvSpPr>
              <p:nvPr/>
            </p:nvSpPr>
            <p:spPr bwMode="auto">
              <a:xfrm>
                <a:off x="49" y="160"/>
                <a:ext cx="2063" cy="1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限额30%扣除</a:t>
                </a:r>
                <a:endPara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118" name="Group 14"/>
            <p:cNvGrpSpPr/>
            <p:nvPr/>
          </p:nvGrpSpPr>
          <p:grpSpPr bwMode="auto">
            <a:xfrm>
              <a:off x="2204" y="4416"/>
              <a:ext cx="2122" cy="1590"/>
              <a:chOff x="0" y="0"/>
              <a:chExt cx="2122" cy="1590"/>
            </a:xfrm>
          </p:grpSpPr>
          <p:sp>
            <p:nvSpPr>
              <p:cNvPr id="47119" name="AutoShap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22" cy="159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ap="flat" cmpd="sng">
                <a:solidFill>
                  <a:srgbClr val="FFFFFF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20" name="Text Box 16"/>
              <p:cNvSpPr txBox="1">
                <a:spLocks noChangeArrowheads="1"/>
              </p:cNvSpPr>
              <p:nvPr/>
            </p:nvSpPr>
            <p:spPr bwMode="auto">
              <a:xfrm>
                <a:off x="191" y="483"/>
                <a:ext cx="1803" cy="7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全额扣除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7121" name="AutoShape 17"/>
            <p:cNvSpPr/>
            <p:nvPr/>
          </p:nvSpPr>
          <p:spPr bwMode="auto">
            <a:xfrm>
              <a:off x="1606" y="1592"/>
              <a:ext cx="531" cy="3551"/>
            </a:xfrm>
            <a:prstGeom prst="leftBrace">
              <a:avLst>
                <a:gd name="adj1" fmla="val 55728"/>
                <a:gd name="adj2" fmla="val 50000"/>
              </a:avLst>
            </a:prstGeom>
            <a:noFill/>
            <a:ln w="19050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47122" name="Group 18"/>
            <p:cNvGrpSpPr/>
            <p:nvPr/>
          </p:nvGrpSpPr>
          <p:grpSpPr bwMode="auto">
            <a:xfrm>
              <a:off x="5593" y="0"/>
              <a:ext cx="4248" cy="1350"/>
              <a:chOff x="0" y="0"/>
              <a:chExt cx="4248" cy="1350"/>
            </a:xfrm>
          </p:grpSpPr>
          <p:sp>
            <p:nvSpPr>
              <p:cNvPr id="47123" name="AutoShap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48" cy="135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mpd="sng">
                <a:solidFill>
                  <a:srgbClr val="4472C4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24" name="Text Box 20"/>
              <p:cNvSpPr txBox="1">
                <a:spLocks noChangeArrowheads="1"/>
              </p:cNvSpPr>
              <p:nvPr/>
            </p:nvSpPr>
            <p:spPr bwMode="auto">
              <a:xfrm>
                <a:off x="242" y="13"/>
                <a:ext cx="3869" cy="1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综合所得：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全年应纳税所得额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125" name="Group 21"/>
            <p:cNvGrpSpPr/>
            <p:nvPr/>
          </p:nvGrpSpPr>
          <p:grpSpPr bwMode="auto">
            <a:xfrm>
              <a:off x="5593" y="1733"/>
              <a:ext cx="4248" cy="1350"/>
              <a:chOff x="0" y="0"/>
              <a:chExt cx="4248" cy="1350"/>
            </a:xfrm>
          </p:grpSpPr>
          <p:sp>
            <p:nvSpPr>
              <p:cNvPr id="47126" name="AutoShape 2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48" cy="135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ap="flat" cmpd="sng">
                <a:solidFill>
                  <a:srgbClr val="4472C4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27" name="Text Box 23"/>
              <p:cNvSpPr txBox="1">
                <a:spLocks noChangeArrowheads="1"/>
              </p:cNvSpPr>
              <p:nvPr/>
            </p:nvSpPr>
            <p:spPr bwMode="auto">
              <a:xfrm>
                <a:off x="242" y="30"/>
                <a:ext cx="3869" cy="1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分类所得：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当月应纳税所得额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128" name="Group 24"/>
            <p:cNvGrpSpPr/>
            <p:nvPr/>
          </p:nvGrpSpPr>
          <p:grpSpPr bwMode="auto">
            <a:xfrm>
              <a:off x="5593" y="4016"/>
              <a:ext cx="4248" cy="2444"/>
              <a:chOff x="0" y="-99"/>
              <a:chExt cx="4248" cy="2444"/>
            </a:xfrm>
          </p:grpSpPr>
          <p:sp>
            <p:nvSpPr>
              <p:cNvPr id="47129" name="AutoShape 2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48" cy="219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 cap="flat" cmpd="sng">
                <a:solidFill>
                  <a:srgbClr val="4472C4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7130" name="Text Box 26"/>
              <p:cNvSpPr txBox="1">
                <a:spLocks noChangeArrowheads="1"/>
              </p:cNvSpPr>
              <p:nvPr/>
            </p:nvSpPr>
            <p:spPr bwMode="auto">
              <a:xfrm>
                <a:off x="213" y="-99"/>
                <a:ext cx="3869" cy="2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可以全额扣除：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教育事业、福利性老年机构、公益性青少年</a:t>
                </a:r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场所等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7131" name="AutoShape 27"/>
            <p:cNvSpPr/>
            <p:nvPr/>
          </p:nvSpPr>
          <p:spPr bwMode="auto">
            <a:xfrm>
              <a:off x="4872" y="593"/>
              <a:ext cx="196" cy="2081"/>
            </a:xfrm>
            <a:prstGeom prst="leftBrace">
              <a:avLst>
                <a:gd name="adj1" fmla="val 88478"/>
                <a:gd name="adj2" fmla="val 50000"/>
              </a:avLst>
            </a:prstGeom>
            <a:noFill/>
            <a:ln w="1905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 flipV="1">
              <a:off x="4537" y="5172"/>
              <a:ext cx="774" cy="15"/>
            </a:xfrm>
            <a:prstGeom prst="line">
              <a:avLst/>
            </a:prstGeom>
            <a:noFill/>
            <a:ln w="19050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矩形 2"/>
          <p:cNvSpPr>
            <a:spLocks noChangeArrowheads="1"/>
          </p:cNvSpPr>
          <p:nvPr/>
        </p:nvSpPr>
        <p:spPr bwMode="auto">
          <a:xfrm>
            <a:off x="429995" y="2183607"/>
            <a:ext cx="8229600" cy="267142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600">
              <a:solidFill>
                <a:srgbClr val="FFFFFF"/>
              </a:solidFill>
              <a:latin typeface="等线" pitchFamily="2" charset="-122"/>
              <a:ea typeface="等线" pitchFamily="2" charset="-122"/>
              <a:sym typeface="等线" pitchFamily="2" charset="-122"/>
            </a:endParaRPr>
          </a:p>
        </p:txBody>
      </p:sp>
      <p:sp>
        <p:nvSpPr>
          <p:cNvPr id="3076" name="TextBox 4"/>
          <p:cNvSpPr>
            <a:spLocks noChangeArrowheads="1"/>
          </p:cNvSpPr>
          <p:nvPr/>
        </p:nvSpPr>
        <p:spPr bwMode="auto">
          <a:xfrm>
            <a:off x="1295419" y="2435003"/>
            <a:ext cx="649875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经典特宋简" pitchFamily="1" charset="-122"/>
              </a:rPr>
              <a:t>感谢观看</a:t>
            </a:r>
            <a:endParaRPr lang="en-US" altLang="zh-CN" sz="4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经典特宋简" pitchFamily="1" charset="-122"/>
            </a:endParaRPr>
          </a:p>
        </p:txBody>
      </p:sp>
      <p:grpSp>
        <p:nvGrpSpPr>
          <p:cNvPr id="3078" name="Group 6"/>
          <p:cNvGrpSpPr>
            <a:grpSpLocks noChangeAspect="1"/>
          </p:cNvGrpSpPr>
          <p:nvPr/>
        </p:nvGrpSpPr>
        <p:grpSpPr bwMode="auto">
          <a:xfrm>
            <a:off x="457200" y="964407"/>
            <a:ext cx="8229600" cy="1169194"/>
            <a:chOff x="0" y="0"/>
            <a:chExt cx="9144000" cy="1733550"/>
          </a:xfrm>
        </p:grpSpPr>
        <p:pic>
          <p:nvPicPr>
            <p:cNvPr id="3079" name="Picture 2" descr="C:\Users\USER\Desktop\矢量智能对象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04"/>
            <a:stretch>
              <a:fillRect/>
            </a:stretch>
          </p:blipFill>
          <p:spPr bwMode="auto">
            <a:xfrm>
              <a:off x="0" y="200025"/>
              <a:ext cx="4716067" cy="153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3" descr="C:\Users\USER\Desktop\矢量智能对象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382" y="200025"/>
              <a:ext cx="1710654" cy="153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4" descr="C:\Users\USER\Desktop\矢量智能对象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836"/>
            <a:stretch>
              <a:fillRect/>
            </a:stretch>
          </p:blipFill>
          <p:spPr bwMode="auto">
            <a:xfrm>
              <a:off x="6539036" y="0"/>
              <a:ext cx="2604964" cy="173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2" name="TextBox 14"/>
          <p:cNvSpPr>
            <a:spLocks noChangeArrowheads="1"/>
          </p:cNvSpPr>
          <p:nvPr/>
        </p:nvSpPr>
        <p:spPr bwMode="auto">
          <a:xfrm>
            <a:off x="3131841" y="4291160"/>
            <a:ext cx="29849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扫描关注青岛税务微信公众号   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964353"/>
            <a:ext cx="2051720" cy="889079"/>
          </a:xfrm>
          <a:prstGeom prst="rect">
            <a:avLst/>
          </a:prstGeom>
        </p:spPr>
      </p:pic>
      <p:sp>
        <p:nvSpPr>
          <p:cNvPr id="3" name="左箭头 2"/>
          <p:cNvSpPr/>
          <p:nvPr/>
        </p:nvSpPr>
        <p:spPr>
          <a:xfrm>
            <a:off x="2627784" y="4367379"/>
            <a:ext cx="379748" cy="224348"/>
          </a:xfrm>
          <a:prstGeom prst="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E9D7-8792-42F0-93FC-D66CD1604DFE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37890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1" name="Group 3"/>
          <p:cNvGrpSpPr/>
          <p:nvPr/>
        </p:nvGrpSpPr>
        <p:grpSpPr bwMode="auto">
          <a:xfrm>
            <a:off x="708025" y="929373"/>
            <a:ext cx="7835900" cy="3989785"/>
            <a:chOff x="0" y="0"/>
            <a:chExt cx="7836292" cy="1899808"/>
          </a:xfrm>
        </p:grpSpPr>
        <p:sp>
          <p:nvSpPr>
            <p:cNvPr id="37892" name="矩形 4"/>
            <p:cNvSpPr>
              <a:spLocks noChangeArrowheads="1"/>
            </p:cNvSpPr>
            <p:nvPr/>
          </p:nvSpPr>
          <p:spPr bwMode="auto">
            <a:xfrm>
              <a:off x="0" y="0"/>
              <a:ext cx="7836292" cy="1899808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rgbClr val="0070C0"/>
              </a:solidFill>
              <a:miter lim="800000"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等线" pitchFamily="2" charset="-122"/>
                <a:ea typeface="等线" pitchFamily="2" charset="-122"/>
                <a:sym typeface="等线" pitchFamily="2" charset="-122"/>
              </a:endParaRPr>
            </a:p>
          </p:txBody>
        </p:sp>
        <p:sp>
          <p:nvSpPr>
            <p:cNvPr id="37893" name="TextBox 5"/>
            <p:cNvSpPr>
              <a:spLocks noChangeArrowheads="1"/>
            </p:cNvSpPr>
            <p:nvPr/>
          </p:nvSpPr>
          <p:spPr bwMode="auto">
            <a:xfrm>
              <a:off x="0" y="115"/>
              <a:ext cx="7836292" cy="1033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文件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依据：</a:t>
              </a: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《国家税务总局关于发布&lt;个人所得税扣缴申报管理办法（试行）&gt;的公告》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（2018年第61号</a:t>
              </a: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）</a:t>
              </a:r>
              <a:endPara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扣缴义务人向居民个人支付</a:t>
              </a:r>
              <a:r>
                <a:rPr lang="zh-CN" altLang="en-US" sz="24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工资、薪金所得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时，应当按照累计预扣法计算</a:t>
              </a: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预扣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税款，并按月办理扣缴申报。</a:t>
              </a:r>
              <a:endPara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7894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一、累计预扣法</a:t>
            </a:r>
            <a:endParaRPr lang="zh-CN" altLang="en-US" sz="3200" dirty="0"/>
          </a:p>
        </p:txBody>
      </p:sp>
      <p:grpSp>
        <p:nvGrpSpPr>
          <p:cNvPr id="37895" name="Group 7"/>
          <p:cNvGrpSpPr/>
          <p:nvPr/>
        </p:nvGrpSpPr>
        <p:grpSpPr bwMode="auto">
          <a:xfrm>
            <a:off x="914401" y="3058636"/>
            <a:ext cx="7460343" cy="1721102"/>
            <a:chOff x="0" y="0"/>
            <a:chExt cx="10562" cy="1899"/>
          </a:xfrm>
        </p:grpSpPr>
        <p:grpSp>
          <p:nvGrpSpPr>
            <p:cNvPr id="37896" name="Group 8"/>
            <p:cNvGrpSpPr/>
            <p:nvPr/>
          </p:nvGrpSpPr>
          <p:grpSpPr bwMode="auto">
            <a:xfrm>
              <a:off x="0" y="0"/>
              <a:ext cx="2199" cy="1899"/>
              <a:chOff x="0" y="0"/>
              <a:chExt cx="2199" cy="1899"/>
            </a:xfrm>
          </p:grpSpPr>
          <p:sp>
            <p:nvSpPr>
              <p:cNvPr id="37897" name="AutoShap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99" cy="1899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7898" name="Text Box 10"/>
              <p:cNvSpPr txBox="1">
                <a:spLocks noChangeArrowheads="1"/>
              </p:cNvSpPr>
              <p:nvPr/>
            </p:nvSpPr>
            <p:spPr bwMode="auto">
              <a:xfrm>
                <a:off x="164" y="290"/>
                <a:ext cx="1897" cy="1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取得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工资薪金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7899" name="Group 11"/>
            <p:cNvGrpSpPr/>
            <p:nvPr/>
          </p:nvGrpSpPr>
          <p:grpSpPr bwMode="auto">
            <a:xfrm>
              <a:off x="2811" y="0"/>
              <a:ext cx="2199" cy="1899"/>
              <a:chOff x="0" y="0"/>
              <a:chExt cx="2199" cy="1899"/>
            </a:xfrm>
          </p:grpSpPr>
          <p:sp>
            <p:nvSpPr>
              <p:cNvPr id="37900" name="AutoShap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99" cy="1899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7901" name="Text Box 13"/>
              <p:cNvSpPr txBox="1">
                <a:spLocks noChangeArrowheads="1"/>
              </p:cNvSpPr>
              <p:nvPr/>
            </p:nvSpPr>
            <p:spPr bwMode="auto">
              <a:xfrm>
                <a:off x="33" y="266"/>
                <a:ext cx="2134" cy="1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扣缴义务人预扣预缴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7902" name="Group 14"/>
            <p:cNvGrpSpPr/>
            <p:nvPr/>
          </p:nvGrpSpPr>
          <p:grpSpPr bwMode="auto">
            <a:xfrm>
              <a:off x="5572" y="0"/>
              <a:ext cx="2199" cy="1899"/>
              <a:chOff x="0" y="0"/>
              <a:chExt cx="2199" cy="1899"/>
            </a:xfrm>
          </p:grpSpPr>
          <p:sp>
            <p:nvSpPr>
              <p:cNvPr id="37903" name="AutoShap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99" cy="1899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7904" name="Text Box 16"/>
              <p:cNvSpPr txBox="1">
                <a:spLocks noChangeArrowheads="1"/>
              </p:cNvSpPr>
              <p:nvPr/>
            </p:nvSpPr>
            <p:spPr bwMode="auto">
              <a:xfrm>
                <a:off x="9" y="269"/>
                <a:ext cx="2182" cy="1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收入与费用累计计算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7905" name="Group 17"/>
            <p:cNvGrpSpPr/>
            <p:nvPr/>
          </p:nvGrpSpPr>
          <p:grpSpPr bwMode="auto">
            <a:xfrm>
              <a:off x="8363" y="0"/>
              <a:ext cx="2199" cy="1899"/>
              <a:chOff x="0" y="0"/>
              <a:chExt cx="2199" cy="1899"/>
            </a:xfrm>
          </p:grpSpPr>
          <p:sp>
            <p:nvSpPr>
              <p:cNvPr id="37906" name="AutoShape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99" cy="1899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7907" name="Text Box 19"/>
              <p:cNvSpPr txBox="1">
                <a:spLocks noChangeArrowheads="1"/>
              </p:cNvSpPr>
              <p:nvPr/>
            </p:nvSpPr>
            <p:spPr bwMode="auto">
              <a:xfrm>
                <a:off x="169" y="134"/>
                <a:ext cx="1861" cy="1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年度</a:t>
                </a:r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结束纳税人汇算</a:t>
                </a:r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清缴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908" name="AutoShape 20"/>
            <p:cNvSpPr>
              <a:spLocks noChangeArrowheads="1"/>
            </p:cNvSpPr>
            <p:nvPr/>
          </p:nvSpPr>
          <p:spPr bwMode="auto">
            <a:xfrm>
              <a:off x="2274" y="503"/>
              <a:ext cx="364" cy="698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9525" cmpd="sng">
              <a:solidFill>
                <a:srgbClr val="4472C4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7909" name="AutoShape 21"/>
            <p:cNvSpPr>
              <a:spLocks noChangeArrowheads="1"/>
            </p:cNvSpPr>
            <p:nvPr/>
          </p:nvSpPr>
          <p:spPr bwMode="auto">
            <a:xfrm>
              <a:off x="5084" y="503"/>
              <a:ext cx="364" cy="698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9525" cap="flat" cmpd="sng">
              <a:solidFill>
                <a:srgbClr val="4472C4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7910" name="AutoShape 22"/>
            <p:cNvSpPr>
              <a:spLocks noChangeArrowheads="1"/>
            </p:cNvSpPr>
            <p:nvPr/>
          </p:nvSpPr>
          <p:spPr bwMode="auto">
            <a:xfrm>
              <a:off x="7897" y="503"/>
              <a:ext cx="364" cy="698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9525" cap="flat" cmpd="sng">
              <a:solidFill>
                <a:srgbClr val="4472C4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7BB34-532B-4D51-B450-FB3D63993B27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36866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867" name="Group 3"/>
          <p:cNvGrpSpPr/>
          <p:nvPr/>
        </p:nvGrpSpPr>
        <p:grpSpPr bwMode="auto">
          <a:xfrm>
            <a:off x="715964" y="859954"/>
            <a:ext cx="7938179" cy="4351705"/>
            <a:chOff x="0" y="0"/>
            <a:chExt cx="7936969" cy="2007046"/>
          </a:xfrm>
        </p:grpSpPr>
        <p:sp>
          <p:nvSpPr>
            <p:cNvPr id="36868" name="矩形 4"/>
            <p:cNvSpPr>
              <a:spLocks noChangeArrowheads="1"/>
            </p:cNvSpPr>
            <p:nvPr/>
          </p:nvSpPr>
          <p:spPr bwMode="auto">
            <a:xfrm>
              <a:off x="0" y="0"/>
              <a:ext cx="7936969" cy="1899808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rgbClr val="0070C0"/>
              </a:solidFill>
              <a:miter lim="800000"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等线" pitchFamily="2" charset="-122"/>
                <a:ea typeface="等线" pitchFamily="2" charset="-122"/>
                <a:sym typeface="等线" pitchFamily="2" charset="-122"/>
              </a:endParaRPr>
            </a:p>
          </p:txBody>
        </p:sp>
        <p:sp>
          <p:nvSpPr>
            <p:cNvPr id="36869" name="TextBox 5"/>
            <p:cNvSpPr>
              <a:spLocks noChangeArrowheads="1"/>
            </p:cNvSpPr>
            <p:nvPr/>
          </p:nvSpPr>
          <p:spPr bwMode="auto">
            <a:xfrm>
              <a:off x="0" y="45304"/>
              <a:ext cx="7936969" cy="1961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计算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公式</a:t>
              </a: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：</a:t>
              </a:r>
              <a:endParaRPr lang="en-US" altLang="zh-CN" sz="24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本期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应预扣预缴税额=（累计预扣预缴应纳税所得额×预扣率-速算扣除数)-累计减免税额-累计已预扣预缴税</a:t>
              </a: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额</a:t>
              </a:r>
              <a:endParaRPr lang="en-US" altLang="zh-CN" sz="24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累计</a:t>
              </a: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预扣预缴应纳税所得额=累计收入-累计免税收入-累计减除费用-累计专项扣除-累计专项附加扣除-累计依法确定的其他扣除</a:t>
              </a:r>
              <a:endPara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r>
                <a:rPr lang="zh-CN" altLang="en-US" sz="24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其中：累计减除费用，按照5000元/月乘以纳税人当年截至本月在本单位的任职受雇月份数计算。</a:t>
              </a:r>
              <a:endPara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buClr>
                  <a:srgbClr val="0070C0"/>
                </a:buClr>
                <a:buFont typeface="Wingdings" panose="05000000000000000000" pitchFamily="2" charset="2"/>
                <a:buChar char="Ø"/>
              </a:pPr>
              <a:endPara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6870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一、累计预扣法</a:t>
            </a:r>
            <a:endParaRPr lang="zh-CN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269F-DD86-4493-A528-D7C71E196AC4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38914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一、累计预扣法</a:t>
            </a:r>
            <a:endParaRPr lang="zh-CN" altLang="en-US" sz="3200" dirty="0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977900" y="1066800"/>
            <a:ext cx="1354138" cy="102036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2052638" y="1273629"/>
            <a:ext cx="5567362" cy="6754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495093" y="1382823"/>
            <a:ext cx="4514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</a:t>
            </a:r>
            <a:r>
              <a:rPr lang="zh-CN" altLang="en-US" sz="2400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累计预扣预缴应纳税所得额</a:t>
            </a:r>
            <a:endParaRPr lang="zh-CN" altLang="en-US" sz="2400" b="1" u="sng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231445" y="1062543"/>
            <a:ext cx="46196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3822471" y="2087166"/>
            <a:ext cx="587375" cy="389334"/>
          </a:xfrm>
          <a:prstGeom prst="downArrow">
            <a:avLst>
              <a:gd name="adj1" fmla="val 50000"/>
              <a:gd name="adj2" fmla="val 25000"/>
            </a:avLst>
          </a:prstGeom>
          <a:noFill/>
          <a:ln w="12700" cmpd="sng">
            <a:solidFill>
              <a:srgbClr val="4472C4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endParaRPr lang="zh-CN" altLang="en-US"/>
          </a:p>
        </p:txBody>
      </p:sp>
      <p:grpSp>
        <p:nvGrpSpPr>
          <p:cNvPr id="38921" name="Group 9"/>
          <p:cNvGrpSpPr/>
          <p:nvPr/>
        </p:nvGrpSpPr>
        <p:grpSpPr bwMode="auto">
          <a:xfrm>
            <a:off x="646113" y="2701529"/>
            <a:ext cx="4522787" cy="853438"/>
            <a:chOff x="0" y="0"/>
            <a:chExt cx="7122" cy="1792"/>
          </a:xfrm>
        </p:grpSpPr>
        <p:grpSp>
          <p:nvGrpSpPr>
            <p:cNvPr id="38922" name="Group 10"/>
            <p:cNvGrpSpPr/>
            <p:nvPr/>
          </p:nvGrpSpPr>
          <p:grpSpPr bwMode="auto">
            <a:xfrm>
              <a:off x="0" y="0"/>
              <a:ext cx="2027" cy="1791"/>
              <a:chOff x="0" y="0"/>
              <a:chExt cx="2027" cy="1791"/>
            </a:xfrm>
          </p:grpSpPr>
          <p:sp>
            <p:nvSpPr>
              <p:cNvPr id="38923" name="AutoShap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24" name="Text Box 12"/>
              <p:cNvSpPr txBox="1">
                <a:spLocks noChangeArrowheads="1"/>
              </p:cNvSpPr>
              <p:nvPr/>
            </p:nvSpPr>
            <p:spPr bwMode="auto">
              <a:xfrm>
                <a:off x="237" y="33"/>
                <a:ext cx="1790" cy="1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</a:t>
                </a:r>
                <a:endParaRPr lang="en-US" altLang="zh-CN" sz="2400" dirty="0" smtClean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收入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8925" name="Group 13"/>
            <p:cNvGrpSpPr/>
            <p:nvPr/>
          </p:nvGrpSpPr>
          <p:grpSpPr bwMode="auto">
            <a:xfrm>
              <a:off x="2598" y="0"/>
              <a:ext cx="1942" cy="1792"/>
              <a:chOff x="0" y="0"/>
              <a:chExt cx="1942" cy="1792"/>
            </a:xfrm>
          </p:grpSpPr>
          <p:sp>
            <p:nvSpPr>
              <p:cNvPr id="38926" name="AutoShap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27" name="Text Box 15"/>
              <p:cNvSpPr txBox="1">
                <a:spLocks noChangeArrowheads="1"/>
              </p:cNvSpPr>
              <p:nvPr/>
            </p:nvSpPr>
            <p:spPr bwMode="auto">
              <a:xfrm>
                <a:off x="76" y="47"/>
                <a:ext cx="1772" cy="17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累计免税收入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2078" y="894"/>
              <a:ext cx="304" cy="1"/>
            </a:xfrm>
            <a:prstGeom prst="line">
              <a:avLst/>
            </a:prstGeom>
            <a:noFill/>
            <a:ln w="38100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4721" y="894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8930" name="Group 18"/>
            <p:cNvGrpSpPr/>
            <p:nvPr/>
          </p:nvGrpSpPr>
          <p:grpSpPr bwMode="auto">
            <a:xfrm>
              <a:off x="5180" y="0"/>
              <a:ext cx="1942" cy="1792"/>
              <a:chOff x="0" y="0"/>
              <a:chExt cx="1942" cy="1792"/>
            </a:xfrm>
          </p:grpSpPr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32" name="Text Box 20"/>
              <p:cNvSpPr txBox="1">
                <a:spLocks noChangeArrowheads="1"/>
              </p:cNvSpPr>
              <p:nvPr/>
            </p:nvSpPr>
            <p:spPr bwMode="auto">
              <a:xfrm>
                <a:off x="76" y="47"/>
                <a:ext cx="1772" cy="17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累计减除</a:t>
                </a:r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费用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8933" name="Group 21"/>
          <p:cNvGrpSpPr/>
          <p:nvPr/>
        </p:nvGrpSpPr>
        <p:grpSpPr bwMode="auto">
          <a:xfrm>
            <a:off x="3644158" y="3844718"/>
            <a:ext cx="4755849" cy="1015743"/>
            <a:chOff x="0" y="-122"/>
            <a:chExt cx="7488" cy="2131"/>
          </a:xfrm>
        </p:grpSpPr>
        <p:grpSp>
          <p:nvGrpSpPr>
            <p:cNvPr id="38934" name="Group 22"/>
            <p:cNvGrpSpPr/>
            <p:nvPr/>
          </p:nvGrpSpPr>
          <p:grpSpPr bwMode="auto">
            <a:xfrm>
              <a:off x="2780" y="-37"/>
              <a:ext cx="2276" cy="1828"/>
              <a:chOff x="-144" y="-37"/>
              <a:chExt cx="2276" cy="1828"/>
            </a:xfrm>
          </p:grpSpPr>
          <p:sp>
            <p:nvSpPr>
              <p:cNvPr id="38935" name="AutoShape 2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36" name="Text Box 24"/>
              <p:cNvSpPr txBox="1">
                <a:spLocks noChangeArrowheads="1"/>
              </p:cNvSpPr>
              <p:nvPr/>
            </p:nvSpPr>
            <p:spPr bwMode="auto">
              <a:xfrm>
                <a:off x="-144" y="-37"/>
                <a:ext cx="2276" cy="17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累计专项附加扣除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8937" name="Group 25"/>
            <p:cNvGrpSpPr/>
            <p:nvPr/>
          </p:nvGrpSpPr>
          <p:grpSpPr bwMode="auto">
            <a:xfrm>
              <a:off x="5424" y="-122"/>
              <a:ext cx="2064" cy="2131"/>
              <a:chOff x="0" y="-123"/>
              <a:chExt cx="2064" cy="2131"/>
            </a:xfrm>
          </p:grpSpPr>
          <p:sp>
            <p:nvSpPr>
              <p:cNvPr id="38938" name="AutoShape 2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39" name="Text Box 27"/>
              <p:cNvSpPr txBox="1">
                <a:spLocks noChangeArrowheads="1"/>
              </p:cNvSpPr>
              <p:nvPr/>
            </p:nvSpPr>
            <p:spPr bwMode="auto">
              <a:xfrm>
                <a:off x="8" y="-123"/>
                <a:ext cx="2056" cy="21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累计依法确定的其他扣除</a:t>
                </a:r>
                <a:endParaRPr lang="zh-CN" altLang="en-US" sz="20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2452" y="895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4973" y="895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>
              <a:off x="0" y="895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8943" name="Group 31"/>
            <p:cNvGrpSpPr/>
            <p:nvPr/>
          </p:nvGrpSpPr>
          <p:grpSpPr bwMode="auto">
            <a:xfrm>
              <a:off x="440" y="1"/>
              <a:ext cx="1942" cy="1791"/>
              <a:chOff x="0" y="0"/>
              <a:chExt cx="1942" cy="1791"/>
            </a:xfrm>
          </p:grpSpPr>
          <p:sp>
            <p:nvSpPr>
              <p:cNvPr id="38944" name="AutoShape 3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76" y="1"/>
                <a:ext cx="1772" cy="17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累计专项</a:t>
                </a:r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扣除</a:t>
                </a:r>
                <a:endParaRPr lang="zh-CN" altLang="en-US" sz="2400" dirty="0"/>
              </a:p>
            </p:txBody>
          </p:sp>
        </p:grp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194B-41BB-4929-A454-656009DEBB5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39938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一、累计预扣法</a:t>
            </a:r>
            <a:endParaRPr lang="zh-CN" altLang="en-US" sz="3200" dirty="0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977900" y="968829"/>
            <a:ext cx="1354138" cy="11183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2052638" y="1214947"/>
            <a:ext cx="4557712" cy="6905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85547" y="1317507"/>
            <a:ext cx="3843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</a:t>
            </a:r>
            <a:r>
              <a:rPr lang="zh-CN" altLang="en-US" sz="2400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本期应预扣预缴税额</a:t>
            </a:r>
            <a:endParaRPr lang="zh-CN" altLang="en-US" sz="2400" b="1" u="sng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285875" y="986341"/>
            <a:ext cx="46196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633789" y="2087166"/>
            <a:ext cx="587375" cy="389334"/>
          </a:xfrm>
          <a:prstGeom prst="downArrow">
            <a:avLst>
              <a:gd name="adj1" fmla="val 50000"/>
              <a:gd name="adj2" fmla="val 25000"/>
            </a:avLst>
          </a:prstGeom>
          <a:noFill/>
          <a:ln w="12700" cmpd="sng">
            <a:solidFill>
              <a:srgbClr val="4472C4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/>
          <a:p>
            <a:endParaRPr lang="zh-CN" altLang="en-US"/>
          </a:p>
        </p:txBody>
      </p:sp>
      <p:grpSp>
        <p:nvGrpSpPr>
          <p:cNvPr id="39945" name="Group 9"/>
          <p:cNvGrpSpPr/>
          <p:nvPr/>
        </p:nvGrpSpPr>
        <p:grpSpPr bwMode="auto">
          <a:xfrm>
            <a:off x="4003676" y="3869054"/>
            <a:ext cx="3325495" cy="1015840"/>
            <a:chOff x="0" y="-146"/>
            <a:chExt cx="5237" cy="2133"/>
          </a:xfrm>
        </p:grpSpPr>
        <p:grpSp>
          <p:nvGrpSpPr>
            <p:cNvPr id="39946" name="Group 10"/>
            <p:cNvGrpSpPr/>
            <p:nvPr/>
          </p:nvGrpSpPr>
          <p:grpSpPr bwMode="auto">
            <a:xfrm>
              <a:off x="3163" y="-146"/>
              <a:ext cx="2074" cy="2133"/>
              <a:chOff x="-15" y="-146"/>
              <a:chExt cx="2074" cy="2133"/>
            </a:xfrm>
          </p:grpSpPr>
          <p:sp>
            <p:nvSpPr>
              <p:cNvPr id="39947" name="AutoShap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9948" name="Text Box 12"/>
              <p:cNvSpPr txBox="1">
                <a:spLocks noChangeArrowheads="1"/>
              </p:cNvSpPr>
              <p:nvPr/>
            </p:nvSpPr>
            <p:spPr bwMode="auto">
              <a:xfrm>
                <a:off x="-15" y="-146"/>
                <a:ext cx="2074" cy="21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累计依法已预扣预缴税额</a:t>
                </a:r>
                <a:endParaRPr lang="zh-CN" altLang="en-US" sz="2000" dirty="0"/>
              </a:p>
            </p:txBody>
          </p:sp>
        </p:grp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2621" y="894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0" y="894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9951" name="Group 15"/>
            <p:cNvGrpSpPr/>
            <p:nvPr/>
          </p:nvGrpSpPr>
          <p:grpSpPr bwMode="auto">
            <a:xfrm>
              <a:off x="440" y="0"/>
              <a:ext cx="1942" cy="1791"/>
              <a:chOff x="0" y="0"/>
              <a:chExt cx="1942" cy="1791"/>
            </a:xfrm>
          </p:grpSpPr>
          <p:sp>
            <p:nvSpPr>
              <p:cNvPr id="39952" name="AutoShape 1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9953" name="Text Box 17"/>
              <p:cNvSpPr txBox="1">
                <a:spLocks noChangeArrowheads="1"/>
              </p:cNvSpPr>
              <p:nvPr/>
            </p:nvSpPr>
            <p:spPr bwMode="auto">
              <a:xfrm>
                <a:off x="76" y="1"/>
                <a:ext cx="1772" cy="17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 smtClean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累计减免税额</a:t>
                </a:r>
                <a:endParaRPr lang="zh-CN" altLang="en-US" sz="2400" dirty="0"/>
              </a:p>
            </p:txBody>
          </p:sp>
        </p:grpSp>
      </p:grpSp>
      <p:grpSp>
        <p:nvGrpSpPr>
          <p:cNvPr id="39954" name="Group 18"/>
          <p:cNvGrpSpPr/>
          <p:nvPr/>
        </p:nvGrpSpPr>
        <p:grpSpPr bwMode="auto">
          <a:xfrm>
            <a:off x="501651" y="2704623"/>
            <a:ext cx="5328285" cy="1015840"/>
            <a:chOff x="0" y="-146"/>
            <a:chExt cx="8391" cy="2133"/>
          </a:xfrm>
        </p:grpSpPr>
        <p:grpSp>
          <p:nvGrpSpPr>
            <p:cNvPr id="39955" name="Group 19"/>
            <p:cNvGrpSpPr/>
            <p:nvPr/>
          </p:nvGrpSpPr>
          <p:grpSpPr bwMode="auto">
            <a:xfrm>
              <a:off x="3190" y="0"/>
              <a:ext cx="1942" cy="1791"/>
              <a:chOff x="0" y="0"/>
              <a:chExt cx="1942" cy="1791"/>
            </a:xfrm>
          </p:grpSpPr>
          <p:sp>
            <p:nvSpPr>
              <p:cNvPr id="39956" name="AutoShape 2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9957" name="Text Box 21"/>
              <p:cNvSpPr txBox="1">
                <a:spLocks noChangeArrowheads="1"/>
              </p:cNvSpPr>
              <p:nvPr/>
            </p:nvSpPr>
            <p:spPr bwMode="auto">
              <a:xfrm>
                <a:off x="76" y="286"/>
                <a:ext cx="1772" cy="9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预扣率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9958" name="AutoShape 22"/>
            <p:cNvSpPr/>
            <p:nvPr/>
          </p:nvSpPr>
          <p:spPr bwMode="auto">
            <a:xfrm flipH="1">
              <a:off x="8118" y="212"/>
              <a:ext cx="273" cy="1365"/>
            </a:xfrm>
            <a:prstGeom prst="leftBracket">
              <a:avLst>
                <a:gd name="adj" fmla="val 41667"/>
              </a:avLst>
            </a:prstGeom>
            <a:noFill/>
            <a:ln w="1905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9959" name="Group 23"/>
            <p:cNvGrpSpPr/>
            <p:nvPr/>
          </p:nvGrpSpPr>
          <p:grpSpPr bwMode="auto">
            <a:xfrm>
              <a:off x="561" y="-146"/>
              <a:ext cx="2095" cy="2133"/>
              <a:chOff x="-16" y="-146"/>
              <a:chExt cx="2095" cy="2133"/>
            </a:xfrm>
          </p:grpSpPr>
          <p:sp>
            <p:nvSpPr>
              <p:cNvPr id="39960" name="AutoShape 2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9961" name="Text Box 25"/>
              <p:cNvSpPr txBox="1">
                <a:spLocks noChangeArrowheads="1"/>
              </p:cNvSpPr>
              <p:nvPr/>
            </p:nvSpPr>
            <p:spPr bwMode="auto">
              <a:xfrm>
                <a:off x="-16" y="-146"/>
                <a:ext cx="2095" cy="21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累计预扣预缴应纳税所得额</a:t>
                </a:r>
                <a:endParaRPr lang="zh-CN" altLang="en-US" sz="2000" dirty="0"/>
              </a:p>
            </p:txBody>
          </p:sp>
        </p:grpSp>
        <p:sp>
          <p:nvSpPr>
            <p:cNvPr id="39962" name="AutoShape 26"/>
            <p:cNvSpPr/>
            <p:nvPr/>
          </p:nvSpPr>
          <p:spPr bwMode="auto">
            <a:xfrm flipH="1">
              <a:off x="0" y="212"/>
              <a:ext cx="244" cy="1366"/>
            </a:xfrm>
            <a:prstGeom prst="rightBracket">
              <a:avLst>
                <a:gd name="adj" fmla="val 46653"/>
              </a:avLst>
            </a:prstGeom>
            <a:noFill/>
            <a:ln w="1905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9963" name="Group 27"/>
            <p:cNvGrpSpPr/>
            <p:nvPr/>
          </p:nvGrpSpPr>
          <p:grpSpPr bwMode="auto">
            <a:xfrm>
              <a:off x="2748" y="712"/>
              <a:ext cx="273" cy="366"/>
              <a:chOff x="0" y="0"/>
              <a:chExt cx="273" cy="366"/>
            </a:xfrm>
          </p:grpSpPr>
          <p:sp>
            <p:nvSpPr>
              <p:cNvPr id="39964" name="Line 28"/>
              <p:cNvSpPr>
                <a:spLocks noChangeShapeType="1"/>
              </p:cNvSpPr>
              <p:nvPr/>
            </p:nvSpPr>
            <p:spPr bwMode="auto">
              <a:xfrm>
                <a:off x="15" y="1"/>
                <a:ext cx="258" cy="348"/>
              </a:xfrm>
              <a:prstGeom prst="line">
                <a:avLst/>
              </a:prstGeom>
              <a:noFill/>
              <a:ln w="38100" cap="flat" cmpd="sng">
                <a:solidFill>
                  <a:srgbClr val="4472C4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965" name="Line 29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243" cy="366"/>
              </a:xfrm>
              <a:prstGeom prst="line">
                <a:avLst/>
              </a:prstGeom>
              <a:noFill/>
              <a:ln w="38100" cap="flat" cmpd="sng">
                <a:solidFill>
                  <a:srgbClr val="4472C4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>
              <a:off x="5283" y="894"/>
              <a:ext cx="304" cy="1"/>
            </a:xfrm>
            <a:prstGeom prst="line">
              <a:avLst/>
            </a:prstGeom>
            <a:noFill/>
            <a:ln w="38100" cap="flat" cmpd="sng">
              <a:solidFill>
                <a:srgbClr val="4472C4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9967" name="Group 31"/>
            <p:cNvGrpSpPr/>
            <p:nvPr/>
          </p:nvGrpSpPr>
          <p:grpSpPr bwMode="auto">
            <a:xfrm>
              <a:off x="5742" y="0"/>
              <a:ext cx="1942" cy="1791"/>
              <a:chOff x="0" y="0"/>
              <a:chExt cx="1942" cy="1791"/>
            </a:xfrm>
          </p:grpSpPr>
          <p:sp>
            <p:nvSpPr>
              <p:cNvPr id="39968" name="AutoShape 3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942" cy="17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39969" name="Text Box 33"/>
              <p:cNvSpPr txBox="1">
                <a:spLocks noChangeArrowheads="1"/>
              </p:cNvSpPr>
              <p:nvPr/>
            </p:nvSpPr>
            <p:spPr bwMode="auto">
              <a:xfrm>
                <a:off x="76" y="24"/>
                <a:ext cx="1772" cy="17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速算</a:t>
                </a:r>
                <a:endParaRPr lang="zh-CN" altLang="en-US" sz="2400" dirty="0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ea typeface="微软雅黑" panose="020B0503020204020204" pitchFamily="34" charset="-122"/>
                  </a:rPr>
                  <a:t>扣除数</a:t>
                </a:r>
                <a:endParaRPr lang="zh-CN" altLang="en-US" sz="2400" dirty="0"/>
              </a:p>
            </p:txBody>
          </p:sp>
        </p:grp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43DB-5A88-410E-B8E3-CA8661BD3E2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0962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二、收入与收入额</a:t>
            </a:r>
            <a:endParaRPr lang="zh-CN" altLang="en-US" dirty="0"/>
          </a:p>
        </p:txBody>
      </p:sp>
      <p:graphicFrame>
        <p:nvGraphicFramePr>
          <p:cNvPr id="40967" name="Group 7"/>
          <p:cNvGraphicFramePr>
            <a:graphicFrameLocks noGrp="1"/>
          </p:cNvGraphicFramePr>
          <p:nvPr/>
        </p:nvGraphicFramePr>
        <p:xfrm>
          <a:off x="555060" y="1132111"/>
          <a:ext cx="8066427" cy="3429002"/>
        </p:xfrm>
        <a:graphic>
          <a:graphicData uri="http://schemas.openxmlformats.org/drawingml/2006/table">
            <a:tbl>
              <a:tblPr/>
              <a:tblGrid>
                <a:gridCol w="2999612"/>
                <a:gridCol w="5066815"/>
              </a:tblGrid>
              <a:tr h="62008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综合所得类型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收入额的计算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2008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工资、薪金所得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全部工资薪金税前收入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T="34290" marB="3429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1831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劳务报酬所得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全部劳务报酬所得税前收入*（1-20%）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T="34290" marB="3429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50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特许权使用费所得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全部特许权使用费所得税前收入*（1-20%）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T="34290" marB="3429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08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稿酬所得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35243" marB="3524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等线" pitchFamily="2" charset="-122"/>
                          <a:sym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全部稿酬税前收入*（1-20%）*70%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T="34290" marB="34290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2E8F8-EB85-4BE0-BD8C-C86DB6A9BE9A}" type="slidenum">
              <a:rPr lang="zh-CN" altLang="en-US"/>
            </a:fld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41986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三、综合所得各项扣除费用</a:t>
            </a:r>
            <a:endParaRPr lang="zh-CN" altLang="en-US" dirty="0"/>
          </a:p>
        </p:txBody>
      </p:sp>
      <p:grpSp>
        <p:nvGrpSpPr>
          <p:cNvPr id="41988" name="Group 4"/>
          <p:cNvGrpSpPr/>
          <p:nvPr/>
        </p:nvGrpSpPr>
        <p:grpSpPr bwMode="auto">
          <a:xfrm>
            <a:off x="318879" y="955589"/>
            <a:ext cx="8650968" cy="3929927"/>
            <a:chOff x="0" y="-288046"/>
            <a:chExt cx="5897611" cy="5241247"/>
          </a:xfrm>
        </p:grpSpPr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2141709" y="-104388"/>
              <a:ext cx="3755902" cy="953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247650" tIns="123825" rIns="247650" bIns="123825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2286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居民个人依法缴纳的基本养老保险、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基本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医疗保险、失业保险等社会保险费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和住房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公积金等</a:t>
              </a:r>
              <a:endPara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0" y="-288046"/>
              <a:ext cx="2141709" cy="1320822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 cap="flat" cmpd="sng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64477" y="-209059"/>
              <a:ext cx="2012755" cy="11918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40970" tIns="70485" rIns="140970" bIns="70485" anchor="ctr"/>
            <a:lstStyle/>
            <a:p>
              <a:pPr algn="ctr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2800" dirty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专项扣除</a:t>
              </a:r>
              <a:endParaRPr lang="zh-CN" altLang="en-US" sz="2800" dirty="0">
                <a:solidFill>
                  <a:srgbClr val="FFFFFF"/>
                </a:solidFill>
                <a:latin typeface="等线" pitchFamily="2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2141709" y="1541805"/>
              <a:ext cx="3749402" cy="10736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247650" tIns="123825" rIns="247650" bIns="123825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2286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zh-CN" altLang="zh-CN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子女教育、继续教育、大病医疗、</a:t>
              </a:r>
              <a:r>
                <a:rPr lang="zh-CN" altLang="zh-CN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住房贷款</a:t>
              </a:r>
              <a:r>
                <a:rPr lang="zh-CN" altLang="zh-CN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利息或者住房租金、赡养老人</a:t>
              </a:r>
              <a:r>
                <a:rPr lang="zh-CN" altLang="zh-CN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等支出</a:t>
              </a:r>
              <a:endParaRPr lang="zh-CN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  <p:sp>
          <p:nvSpPr>
            <p:cNvPr id="41995" name="AutoShape 11"/>
            <p:cNvSpPr>
              <a:spLocks noChangeArrowheads="1"/>
            </p:cNvSpPr>
            <p:nvPr/>
          </p:nvSpPr>
          <p:spPr bwMode="auto">
            <a:xfrm>
              <a:off x="0" y="1554371"/>
              <a:ext cx="2141709" cy="1320823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 cap="flat" cmpd="sng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64477" y="1676918"/>
              <a:ext cx="2012755" cy="11918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40970" tIns="70485" rIns="140970" bIns="70485" anchor="ctr"/>
            <a:lstStyle/>
            <a:p>
              <a:pPr algn="ctr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2800" dirty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专项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附加扣除</a:t>
              </a:r>
              <a:endParaRPr lang="zh-CN" altLang="en-US" sz="2800" dirty="0">
                <a:solidFill>
                  <a:srgbClr val="FFFFFF"/>
                </a:solidFill>
                <a:latin typeface="等线" pitchFamily="2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2193060" y="3273430"/>
              <a:ext cx="3704551" cy="1679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247650" tIns="123825" rIns="247650" bIns="123825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2286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lnSpc>
                  <a:spcPct val="90000"/>
                </a:lnSpc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包括个人缴付符合国家规定的企业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年金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、职业年金，个人购买符合国家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规定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的商业健康保险、税收递延型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商业养老</a:t>
              </a:r>
              <a:r>
                <a:rPr lang="zh-CN" altLang="en-US" sz="2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itchFamily="2" charset="-122"/>
                </a:rPr>
                <a:t>保险（税优标识）的支出等</a:t>
              </a:r>
              <a:endPara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  <p:sp>
          <p:nvSpPr>
            <p:cNvPr id="41999" name="AutoShape 15"/>
            <p:cNvSpPr>
              <a:spLocks noChangeArrowheads="1"/>
            </p:cNvSpPr>
            <p:nvPr/>
          </p:nvSpPr>
          <p:spPr bwMode="auto">
            <a:xfrm>
              <a:off x="0" y="3486385"/>
              <a:ext cx="2193060" cy="1311935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 cap="flat" cmpd="sng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00" name="Rectangle 16"/>
            <p:cNvSpPr>
              <a:spLocks noChangeArrowheads="1"/>
            </p:cNvSpPr>
            <p:nvPr/>
          </p:nvSpPr>
          <p:spPr bwMode="auto">
            <a:xfrm>
              <a:off x="64043" y="3637539"/>
              <a:ext cx="2064974" cy="1183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40970" tIns="70485" rIns="140970" bIns="70485" anchor="ctr"/>
            <a:lstStyle/>
            <a:p>
              <a:pPr algn="ctr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2800" dirty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依法确定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的其他</a:t>
              </a:r>
              <a:r>
                <a:rPr lang="zh-CN" altLang="en-US" sz="2800" dirty="0">
                  <a:solidFill>
                    <a:srgbClr val="FFFFFF"/>
                  </a:solidFill>
                  <a:latin typeface="等线" pitchFamily="2" charset="-122"/>
                  <a:ea typeface="微软雅黑" panose="020B0503020204020204" pitchFamily="34" charset="-122"/>
                  <a:sym typeface="等线" pitchFamily="2" charset="-122"/>
                </a:rPr>
                <a:t>扣除</a:t>
              </a:r>
              <a:endParaRPr lang="zh-CN" altLang="en-US" sz="2800" dirty="0">
                <a:solidFill>
                  <a:srgbClr val="FFFFFF"/>
                </a:solidFill>
                <a:latin typeface="等线" pitchFamily="2" charset="-122"/>
                <a:ea typeface="微软雅黑" panose="020B0503020204020204" pitchFamily="34" charset="-122"/>
                <a:sym typeface="等线" pitchFamily="2" charset="-122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4888-33DE-46E7-9F05-E39C6FD24910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3010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专项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附加扣除</a:t>
            </a:r>
            <a:endParaRPr lang="zh-CN" altLang="en-US" sz="3200" dirty="0"/>
          </a:p>
        </p:txBody>
      </p:sp>
      <p:pic>
        <p:nvPicPr>
          <p:cNvPr id="43012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58751" y="917292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4888-33DE-46E7-9F05-E39C6FD24910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43010" name="Picture 2" descr="F:\zljing\0图片素材\图片\0图片源文件\税徽 (2)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54781"/>
            <a:ext cx="1008062" cy="72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圆角矩形 2"/>
          <p:cNvSpPr>
            <a:spLocks noChangeArrowheads="1"/>
          </p:cNvSpPr>
          <p:nvPr/>
        </p:nvSpPr>
        <p:spPr bwMode="auto">
          <a:xfrm>
            <a:off x="1193800" y="313135"/>
            <a:ext cx="8007350" cy="42029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专项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附加扣除</a:t>
            </a:r>
            <a:endParaRPr lang="zh-CN" altLang="en-US" sz="3200" dirty="0"/>
          </a:p>
        </p:txBody>
      </p:sp>
      <p:pic>
        <p:nvPicPr>
          <p:cNvPr id="43012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" t="50000" r="-258"/>
          <a:stretch>
            <a:fillRect/>
          </a:stretch>
        </p:blipFill>
        <p:spPr bwMode="auto">
          <a:xfrm>
            <a:off x="86058" y="884635"/>
            <a:ext cx="9000000" cy="4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FFFFFF"/>
      </a:accent3>
      <a:accent4>
        <a:srgbClr val="000000"/>
      </a:accent4>
      <a:accent5>
        <a:srgbClr val="B0BCDE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等线 Light"/>
        <a:cs typeface=""/>
      </a:majorFont>
      <a:minorFont>
        <a:latin typeface="Calibri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FFFFFF"/>
      </a:accent3>
      <a:accent4>
        <a:srgbClr val="000000"/>
      </a:accent4>
      <a:accent5>
        <a:srgbClr val="B0BCDE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1076</Words>
  <Application>WPS 演示</Application>
  <PresentationFormat>全屏显示(16:9)</PresentationFormat>
  <Paragraphs>167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宋体</vt:lpstr>
      <vt:lpstr>Wingdings</vt:lpstr>
      <vt:lpstr>Calibri Light</vt:lpstr>
      <vt:lpstr>Calibri</vt:lpstr>
      <vt:lpstr>等线 Light</vt:lpstr>
      <vt:lpstr>等线</vt:lpstr>
      <vt:lpstr>微软雅黑</vt:lpstr>
      <vt:lpstr>经典特宋简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yq l;陆涯青</dc:creator>
  <cp:lastModifiedBy>嗯</cp:lastModifiedBy>
  <cp:revision>848</cp:revision>
  <dcterms:created xsi:type="dcterms:W3CDTF">2018-12-09T02:35:00Z</dcterms:created>
  <dcterms:modified xsi:type="dcterms:W3CDTF">2021-03-11T07:54:49Z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